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</p:sldIdLst>
  <p:sldSz cy="5143500" cx="9144000"/>
  <p:notesSz cx="6858000" cy="9144000"/>
  <p:embeddedFontLst>
    <p:embeddedFont>
      <p:font typeface="Helvetica Neue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1E5305-46CD-4489-B612-A73767B327A5}">
  <a:tblStyle styleId="{441E5305-46CD-4489-B612-A73767B32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64740A-84E5-4F2F-B57C-05637B6B4B8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0" Type="http://schemas.openxmlformats.org/officeDocument/2006/relationships/font" Target="fonts/HelveticaNeue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HelveticaNeue-regular.fntdata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98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3ef552c9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3ef552c9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ce6b86b1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ce6b86b1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b17ff88f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b17ff88f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b17ff88f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cb17ff88f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b17ff88f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b17ff88f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b17ff88f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cb17ff88f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cb17ff88f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cb17ff88f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b17ff88f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b17ff88f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cb17ff88f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cb17ff88f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cb17ff88f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cb17ff88f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cb17ff88f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cb17ff88f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b17ff88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cb17ff88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b17ff88f8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cb17ff88f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cb17ff88f8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cb17ff88f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cb17ff88f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cb17ff88f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cb17ff88f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cb17ff88f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cb17ff88f8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cb17ff88f8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cb17ff88f8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cb17ff88f8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b17ff88f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cb17ff88f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b17ff88f8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cb17ff88f8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cb17ff88f8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cb17ff88f8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cb17ff88f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cb17ff88f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cb17ff88f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cb17ff88f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cb17ff88f8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cb17ff88f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cb17ff88f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cb17ff88f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b17ff88f8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cb17ff88f8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b17ff88f8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cb17ff88f8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b17ff88f8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cb17ff88f8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cb17ff88f8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cb17ff88f8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cb17ff88f8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cb17ff88f8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cb17ff88f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cb17ff88f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cb17ff88f8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cb17ff88f8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cb17ff88f8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cb17ff88f8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b17ff88f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b17ff88f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cb17ff88f8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cb17ff88f8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cb17ff88f8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cb17ff88f8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cb17ff88f8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cb17ff88f8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cb17ff88f8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cb17ff88f8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cb17ff88f8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cb17ff88f8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cb17ff88f8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cb17ff88f8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cb17ff88f8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cb17ff88f8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cb17ff88f8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cb17ff88f8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cb17ff88f8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cb17ff88f8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cb17ff88f8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cb17ff88f8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b17ff88f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b17ff88f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cb17ff88f8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cb17ff88f8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cb17ff88f8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cb17ff88f8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cb17ff88f8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cb17ff88f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cb17ff88f8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cb17ff88f8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cb17ff88f8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cb17ff88f8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cb17ff88f8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cb17ff88f8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cb17ff88f8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cb17ff88f8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cb17ff88f8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cb17ff88f8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cb17ff88f8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cb17ff88f8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cb17ff88f8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cb17ff88f8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b17ff88f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cb17ff88f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cb17ff88f8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cb17ff88f8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cb17ff88f8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cb17ff88f8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cb17ff88f8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cb17ff88f8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cb17ff88f8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cb17ff88f8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cb17ff88f8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cb17ff88f8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cb17ff88f8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cb17ff88f8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cb17ff88f8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cb17ff88f8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cb17ff88f8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cb17ff88f8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cb17ff88f8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cb17ff88f8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cb17ff88f8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cb17ff88f8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b17ff88f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b17ff88f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cce6b86b1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cce6b86b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cce6b86b1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cce6b86b1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cce6b86b1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cce6b86b1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cce6b86b1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cce6b86b1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cce6b86b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cce6b86b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cce6b86b1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cce6b86b1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cce6b86b1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cce6b86b1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cce6b86b1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cce6b86b1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cce6b86b1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cce6b86b1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cce6b86b1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cce6b86b1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b17ff88f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b17ff88f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cce6b86b1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cce6b86b1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cce6b86b1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cce6b86b1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cce6b86b1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cce6b86b1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cce6b86b1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cce6b86b1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cce6b86b1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cce6b86b1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cce6b86b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cce6b86b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d09ede695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d09ede695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cce6b86b1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cce6b86b1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cb17ff88f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cb17ff88f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d09ede69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d09ede69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b17ff88f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cb17ff88f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cb17ff88f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cb17ff88f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  <a:defRPr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Helvetica Neue"/>
              <a:buChar char="○"/>
              <a:defRPr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200"/>
              <a:buFont typeface="Helvetica Neue"/>
              <a:buChar char="■"/>
              <a:defRPr sz="22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Helvetica Neue"/>
              <a:buChar char="●"/>
              <a:defRPr sz="2200">
                <a:solidFill>
                  <a:srgbClr val="B45F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11.jpg"/><Relationship Id="rId7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amazon.com/Quest-Artificial-Intelligence-Nils-Nilsson/dp/0521122937/ref=sr_1_1?ie=UTF8&amp;s=books&amp;qid=1252707698&amp;sr=1-1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penai.com/blog/chatgpt/" TargetMode="External"/><Relationship Id="rId4" Type="http://schemas.openxmlformats.org/officeDocument/2006/relationships/hyperlink" Target="https://huggingface.co/spaces/stabilityai/stable-diffusion" TargetMode="External"/><Relationship Id="rId5" Type="http://schemas.openxmlformats.org/officeDocument/2006/relationships/hyperlink" Target="https://twitter.com/goodside/status/1598077257498923010?s=20&amp;t=Q2-QjiQqMOccuqmbXhbjQA" TargetMode="External"/><Relationship Id="rId6" Type="http://schemas.openxmlformats.org/officeDocument/2006/relationships/image" Target="../media/image9.jpg"/><Relationship Id="rId7" Type="http://schemas.openxmlformats.org/officeDocument/2006/relationships/hyperlink" Target="https://twitter.com/_akhaliq/status/1557386128772239361?s=20&amp;t=Z2TzlrW8V_iIDTS9_iLpZg" TargetMode="External"/><Relationship Id="rId8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openai.com/blog/chatgpt/" TargetMode="External"/><Relationship Id="rId4" Type="http://schemas.openxmlformats.org/officeDocument/2006/relationships/hyperlink" Target="https://huggingface.co/spaces/stabilityai/stable-diffusion" TargetMode="External"/><Relationship Id="rId9" Type="http://schemas.openxmlformats.org/officeDocument/2006/relationships/image" Target="../media/image8.jpg"/><Relationship Id="rId5" Type="http://schemas.openxmlformats.org/officeDocument/2006/relationships/hyperlink" Target="https://twitter.com/GuyP/status/1598020781065527296?s=20&amp;t=05hs3S-ZEwpuyaE2mrsNyQ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7.jpg"/><Relationship Id="rId8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penai.com/blog/chatgpt/" TargetMode="External"/><Relationship Id="rId4" Type="http://schemas.openxmlformats.org/officeDocument/2006/relationships/hyperlink" Target="https://huggingface.co/spaces/stabilityai/stable-diffusion" TargetMode="External"/><Relationship Id="rId10" Type="http://schemas.openxmlformats.org/officeDocument/2006/relationships/image" Target="../media/image13.png"/><Relationship Id="rId9" Type="http://schemas.openxmlformats.org/officeDocument/2006/relationships/hyperlink" Target="https://www.thedailybeast.com/how-lensa-ai-and-image-generators-steal-from-artists" TargetMode="External"/><Relationship Id="rId5" Type="http://schemas.openxmlformats.org/officeDocument/2006/relationships/hyperlink" Target="https://twitter.com/ilyasergey/status/1598977894834851840?s=20&amp;t=gnzWDr_7FelAejvOTIwjSA" TargetMode="External"/><Relationship Id="rId6" Type="http://schemas.openxmlformats.org/officeDocument/2006/relationships/image" Target="../media/image28.jpg"/><Relationship Id="rId7" Type="http://schemas.openxmlformats.org/officeDocument/2006/relationships/hyperlink" Target="https://twitter.com/spiantado/status/1599462375887114240?s=20&amp;t=Pul8Oow7PmrofbqBUSVP_w" TargetMode="External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Relationship Id="rId9" Type="http://schemas.openxmlformats.org/officeDocument/2006/relationships/image" Target="../media/image30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27.jpg"/><Relationship Id="rId8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hyperlink" Target="https://aclanthology.org/P19-1164/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openai.com/blog/chatgpt/" TargetMode="External"/><Relationship Id="rId4" Type="http://schemas.openxmlformats.org/officeDocument/2006/relationships/hyperlink" Target="https://twitter.com/goodside/status/1598077257498923010?s=20&amp;t=Q2-QjiQqMOccuqmbXhbjQA" TargetMode="External"/><Relationship Id="rId5" Type="http://schemas.openxmlformats.org/officeDocument/2006/relationships/image" Target="../media/image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twitter.com/kareem_carr/status/1610670060695162881?s=20&amp;t=rSU1R_Jr6hZd43wieeKeAA" TargetMode="External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sci566-spring2023.github.io/" TargetMode="External"/><Relationship Id="rId4" Type="http://schemas.openxmlformats.org/officeDocument/2006/relationships/hyperlink" Target="https://piazza.com/usc/spring2023/csci566/info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Relationship Id="rId4" Type="http://schemas.openxmlformats.org/officeDocument/2006/relationships/hyperlink" Target="https://link.springer.com/article/10.1007/BF00344251" TargetMode="External"/><Relationship Id="rId9" Type="http://schemas.openxmlformats.org/officeDocument/2006/relationships/image" Target="../media/image44.png"/><Relationship Id="rId5" Type="http://schemas.openxmlformats.org/officeDocument/2006/relationships/hyperlink" Target="https://link.springer.com/article/10.1007/BF00344251" TargetMode="External"/><Relationship Id="rId6" Type="http://schemas.openxmlformats.org/officeDocument/2006/relationships/hyperlink" Target="https://link.springer.com/article/10.1007/BF00344251" TargetMode="External"/><Relationship Id="rId7" Type="http://schemas.openxmlformats.org/officeDocument/2006/relationships/hyperlink" Target="https://link.springer.com/article/10.1007/BF00344251" TargetMode="External"/><Relationship Id="rId8" Type="http://schemas.openxmlformats.org/officeDocument/2006/relationships/hyperlink" Target="https://link.springer.com/article/10.1007/BF00344251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apers.nips.cc/paper/1989/file/53c3bce66e43be4f209556518c2fcb54-Paper.pdf" TargetMode="External"/><Relationship Id="rId4" Type="http://schemas.openxmlformats.org/officeDocument/2006/relationships/hyperlink" Target="https://papers.nips.cc/paper/1989/file/53c3bce66e43be4f209556518c2fcb54-Paper.pdf" TargetMode="External"/><Relationship Id="rId10" Type="http://schemas.openxmlformats.org/officeDocument/2006/relationships/image" Target="../media/image38.jpg"/><Relationship Id="rId9" Type="http://schemas.openxmlformats.org/officeDocument/2006/relationships/image" Target="../media/image37.png"/><Relationship Id="rId5" Type="http://schemas.openxmlformats.org/officeDocument/2006/relationships/hyperlink" Target="https://papers.nips.cc/paper/1989/file/53c3bce66e43be4f209556518c2fcb54-Paper.pdf" TargetMode="External"/><Relationship Id="rId6" Type="http://schemas.openxmlformats.org/officeDocument/2006/relationships/hyperlink" Target="https://papers.nips.cc/paper/1989/file/53c3bce66e43be4f209556518c2fcb54-Paper.pdf" TargetMode="External"/><Relationship Id="rId7" Type="http://schemas.openxmlformats.org/officeDocument/2006/relationships/hyperlink" Target="https://papers.nips.cc/paper/1989/file/53c3bce66e43be4f209556518c2fcb54-Paper.pdf" TargetMode="External"/><Relationship Id="rId8" Type="http://schemas.openxmlformats.org/officeDocument/2006/relationships/hyperlink" Target="https://en.wikipedia.org/wiki/MNIST_database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roceedings.neurips.cc/paper/2012/file/c399862d3b9d6b76c8436e924a68c45b-Paper.pdf" TargetMode="External"/><Relationship Id="rId4" Type="http://schemas.openxmlformats.org/officeDocument/2006/relationships/hyperlink" Target="https://proceedings.neurips.cc/paper/2012/file/c399862d3b9d6b76c8436e924a68c45b-Paper.pdf" TargetMode="External"/><Relationship Id="rId9" Type="http://schemas.openxmlformats.org/officeDocument/2006/relationships/image" Target="../media/image45.jpg"/><Relationship Id="rId5" Type="http://schemas.openxmlformats.org/officeDocument/2006/relationships/hyperlink" Target="https://proceedings.neurips.cc/paper/2012/file/c399862d3b9d6b76c8436e924a68c45b-Paper.pdf" TargetMode="External"/><Relationship Id="rId6" Type="http://schemas.openxmlformats.org/officeDocument/2006/relationships/hyperlink" Target="https://proceedings.neurips.cc/paper/2012/file/c399862d3b9d6b76c8436e924a68c45b-Paper.pdf" TargetMode="External"/><Relationship Id="rId7" Type="http://schemas.openxmlformats.org/officeDocument/2006/relationships/hyperlink" Target="https://proceedings.neurips.cc/paper/2012/file/c399862d3b9d6b76c8436e924a68c45b-Paper.pdf" TargetMode="External"/><Relationship Id="rId8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hyperlink" Target="https://arxiv.org/abs/1908.00463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ultimae.epfl.ch/" TargetMode="External"/><Relationship Id="rId4" Type="http://schemas.openxmlformats.org/officeDocument/2006/relationships/image" Target="../media/image72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aiartonline.com/" TargetMode="External"/><Relationship Id="rId4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rxiv.org/abs/2004.05155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60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arxiv.org/abs/1808.00177" TargetMode="External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visualqa.org/" TargetMode="External"/><Relationship Id="rId4" Type="http://schemas.openxmlformats.org/officeDocument/2006/relationships/image" Target="../media/image6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ai.googleblog.com/2014/11/a-picture-is-worth-thousand-coherent.html" TargetMode="External"/><Relationship Id="rId4" Type="http://schemas.openxmlformats.org/officeDocument/2006/relationships/image" Target="../media/image5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imagen.research.google/" TargetMode="External"/><Relationship Id="rId4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vice.com/en/article/wxdawn/the-ai-that-draws-what-you-type-is-very-racist-shocking-no-one" TargetMode="External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bringmeaspoon.org/" TargetMode="External"/><Relationship Id="rId4" Type="http://schemas.openxmlformats.org/officeDocument/2006/relationships/image" Target="../media/image65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jacobkrantz.github.io/ivln" TargetMode="External"/><Relationship Id="rId4" Type="http://schemas.openxmlformats.org/officeDocument/2006/relationships/hyperlink" Target="http://www.youtube.com/watch?v=jbrMBGn-91I" TargetMode="External"/><Relationship Id="rId5" Type="http://schemas.openxmlformats.org/officeDocument/2006/relationships/image" Target="../media/image56.jpg"/><Relationship Id="rId6" Type="http://schemas.openxmlformats.org/officeDocument/2006/relationships/image" Target="../media/image54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say-can.github.io/" TargetMode="External"/><Relationship Id="rId4" Type="http://schemas.openxmlformats.org/officeDocument/2006/relationships/hyperlink" Target="http://drive.google.com/file/d/1sIx1EGvOhrXpxXHwUusKXb1GanoIVa0A/view" TargetMode="External"/><Relationship Id="rId5" Type="http://schemas.openxmlformats.org/officeDocument/2006/relationships/image" Target="../media/image52.jpg"/><Relationship Id="rId6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cliport.github.io/" TargetMode="External"/><Relationship Id="rId4" Type="http://schemas.openxmlformats.org/officeDocument/2006/relationships/hyperlink" Target="http://drive.google.com/file/d/1GDiAiiXY1_XuXe3WO0RlUroPKV2t1cBI/view" TargetMode="External"/><Relationship Id="rId5" Type="http://schemas.openxmlformats.org/officeDocument/2006/relationships/image" Target="../media/image6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facctconference.org/static/pdfs_2022/facct22-60.pdf" TargetMode="External"/><Relationship Id="rId4" Type="http://schemas.openxmlformats.org/officeDocument/2006/relationships/image" Target="../media/image55.jpg"/><Relationship Id="rId5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dailynews.com/2022/11/08/lapd-could-soon-add-boston-dynamics-300k-robot-dog-to-its-arsenal/" TargetMode="External"/><Relationship Id="rId4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alphafold.ebi.ac.uk/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57.png"/><Relationship Id="rId6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theverge.com/2022/3/17/22983197/ai-new-possible-chemical-weapons-generative-models-vx" TargetMode="External"/><Relationship Id="rId4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9" Type="http://schemas.openxmlformats.org/officeDocument/2006/relationships/image" Target="../media/image69.png"/><Relationship Id="rId5" Type="http://schemas.openxmlformats.org/officeDocument/2006/relationships/image" Target="../media/image62.png"/><Relationship Id="rId6" Type="http://schemas.openxmlformats.org/officeDocument/2006/relationships/hyperlink" Target="https://twitter.com/fchollet/status/1599802049650360321?s=20&amp;t=lAyrj9pg6CI5apW1jzz8vQ" TargetMode="External"/><Relationship Id="rId7" Type="http://schemas.openxmlformats.org/officeDocument/2006/relationships/image" Target="../media/image78.png"/><Relationship Id="rId8" Type="http://schemas.openxmlformats.org/officeDocument/2006/relationships/hyperlink" Target="https://twitter.com/DailyLoud/status/1610619169627684866?s=20&amp;t=qT_qjK2j3hyDee9FmXAypQ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wsj.com/articles/tech-layoffs-are-happening-faster-than-at-any-time-during-the-pandemic-11672705089" TargetMode="External"/><Relationship Id="rId4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forms.gle/M2AV1BwZyq84HNcq5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6.jpg"/><Relationship Id="rId5" Type="http://schemas.openxmlformats.org/officeDocument/2006/relationships/image" Target="../media/image49.jpg"/><Relationship Id="rId6" Type="http://schemas.openxmlformats.org/officeDocument/2006/relationships/image" Target="../media/image12.jpg"/><Relationship Id="rId7" Type="http://schemas.openxmlformats.org/officeDocument/2006/relationships/image" Target="../media/image47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www.deeplearningbook.org/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5.jpg"/><Relationship Id="rId4" Type="http://schemas.openxmlformats.org/officeDocument/2006/relationships/image" Target="../media/image6.jpg"/><Relationship Id="rId5" Type="http://schemas.openxmlformats.org/officeDocument/2006/relationships/image" Target="../media/image49.jpg"/><Relationship Id="rId6" Type="http://schemas.openxmlformats.org/officeDocument/2006/relationships/image" Target="../media/image12.jpg"/><Relationship Id="rId7" Type="http://schemas.openxmlformats.org/officeDocument/2006/relationships/hyperlink" Target="https://usc.zoom.us/my/salhotra" TargetMode="External"/><Relationship Id="rId8" Type="http://schemas.openxmlformats.org/officeDocument/2006/relationships/image" Target="../media/image4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Ahead: Course Project Teams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lion’s share of the course grade will be based on your </a:t>
            </a:r>
            <a:r>
              <a:rPr b="1" lang="en"/>
              <a:t>team project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Teams of 4 students will form over the next three weeks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As we run through this introductory lecture, note which applications spark your </a:t>
            </a:r>
            <a:r>
              <a:rPr lang="en"/>
              <a:t>interest; they might be inspiration for your team project!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You See Deep Learning Today?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9807" y="1168125"/>
            <a:ext cx="2643382" cy="241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456" y="2496141"/>
            <a:ext cx="3115322" cy="232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674" y="2648407"/>
            <a:ext cx="3224041" cy="24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0090" y="1168135"/>
            <a:ext cx="3059050" cy="203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67607" y="1313272"/>
            <a:ext cx="3677057" cy="20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(Short) History of AI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1940—1950: Early days; cognitive </a:t>
            </a:r>
            <a:r>
              <a:rPr lang="en"/>
              <a:t>inspiration</a:t>
            </a:r>
            <a:r>
              <a:rPr lang="en"/>
              <a:t> and computing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1943: McCulloch &amp; Pitts: Boolean circuit model of brain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1950: Turing's “Computing Machinery and Intelligence”</a:t>
            </a:r>
            <a:endParaRPr/>
          </a:p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1950—70: Excitement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1950s: Early AI programs, including Samuel's checkers program, Newell &amp; Simon's Logic Theorist, Gelernter's Geometry Engine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1956: Dartmouth meeting: the term “Artificial Intelligence” is adopted</a:t>
            </a:r>
            <a:endParaRPr/>
          </a:p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1970—90: Knowledge-based approaches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1969—79: Early development of knowledge-based systems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1980—88: Expert systems industry booms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1988—93: Expert systems industry busts: “AI Winter”</a:t>
            </a:r>
            <a:endParaRPr/>
          </a:p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1990—2012: Statistical approaches + subfield expertise; hand-engineered feature extraction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Resurgence of probability, focus on uncertainty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General increase in technical depth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Agents and learning systems… “AI Spring”?</a:t>
            </a:r>
            <a:endParaRPr/>
          </a:p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2012—: Excitement: representation learning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Big data, big compute, neural networks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Some re-unification of subfields</a:t>
            </a:r>
            <a:endParaRPr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AI used in many industries</a:t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 rot="-366622">
            <a:off x="5309567" y="1196330"/>
            <a:ext cx="3444067" cy="165854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Book recommendation: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“The Quest for Artificial Intelligence” by Nils Nilsson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Fields Utilize Deep Learning Today?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Machine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Computer Vision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Natural Language Processing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Robotics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Graphics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Medicine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Finance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Recent High-Profile Deep Learning Technologies?</a:t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https://openai.com/blog/chatgpt/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; 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https://huggingface.co/spaces/stabilityai/stable-diffusion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25" y="1017725"/>
            <a:ext cx="3792073" cy="375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073" y="1017725"/>
            <a:ext cx="4513702" cy="2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 rot="-366591">
            <a:off x="2327476" y="1372305"/>
            <a:ext cx="1944847" cy="55939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ChatGPT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6"/>
          <p:cNvSpPr/>
          <p:nvPr/>
        </p:nvSpPr>
        <p:spPr>
          <a:xfrm rot="-366701">
            <a:off x="6531201" y="1184131"/>
            <a:ext cx="2392297" cy="55939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Stable Diffusion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Recent High-Profile Deep Learning Technologies?</a:t>
            </a:r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https://openai.com/blog/chatgpt/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; 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https://huggingface.co/spaces/stabilityai/stable-diffusion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70125"/>
            <a:ext cx="5908443" cy="35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4376" y="972903"/>
            <a:ext cx="3171951" cy="21146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0358" y="1704550"/>
            <a:ext cx="3171944" cy="21146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9860" y="2703901"/>
            <a:ext cx="3171944" cy="21146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Recent High-Profile Deep Learning Technologies?</a:t>
            </a:r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https://openai.com/blog/chatgpt/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; 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https://huggingface.co/spaces/stabilityai/stable-diffusion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9" name="Google Shape;169;p2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3" y="1058125"/>
            <a:ext cx="3638199" cy="366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170125"/>
            <a:ext cx="702945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3375" y="1604700"/>
            <a:ext cx="67246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GPT-3: Predecessor of ChatGPT (and last year’s star)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38" y="1346649"/>
            <a:ext cx="8319325" cy="3223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GPT-3: Predecessor of ChatGPT (and last year’s star)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0" l="0" r="43649" t="0"/>
          <a:stretch/>
        </p:blipFill>
        <p:spPr>
          <a:xfrm>
            <a:off x="261403" y="1477675"/>
            <a:ext cx="4456099" cy="2665075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8436" y="1334071"/>
            <a:ext cx="4125555" cy="338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/>
          <p:nvPr/>
        </p:nvSpPr>
        <p:spPr>
          <a:xfrm>
            <a:off x="296650" y="1814625"/>
            <a:ext cx="4377900" cy="6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296650" y="2500425"/>
            <a:ext cx="4377900" cy="6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296650" y="3186225"/>
            <a:ext cx="4377900" cy="6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/>
          <p:nvPr/>
        </p:nvSpPr>
        <p:spPr>
          <a:xfrm>
            <a:off x="5007825" y="1804325"/>
            <a:ext cx="3642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5007825" y="2405107"/>
            <a:ext cx="3642300" cy="6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5007825" y="3067607"/>
            <a:ext cx="3642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4999000" y="3691699"/>
            <a:ext cx="37392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296650" y="3872025"/>
            <a:ext cx="4377900" cy="2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4999000" y="4301300"/>
            <a:ext cx="3739200" cy="2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Success Story: Machine Translation</a:t>
            </a:r>
            <a:endParaRPr/>
          </a:p>
        </p:txBody>
      </p:sp>
      <p:grpSp>
        <p:nvGrpSpPr>
          <p:cNvPr id="199" name="Google Shape;199;p31"/>
          <p:cNvGrpSpPr/>
          <p:nvPr/>
        </p:nvGrpSpPr>
        <p:grpSpPr>
          <a:xfrm>
            <a:off x="142434" y="2442074"/>
            <a:ext cx="6137383" cy="1232195"/>
            <a:chOff x="652907" y="3962400"/>
            <a:chExt cx="11639262" cy="2336800"/>
          </a:xfrm>
        </p:grpSpPr>
        <p:pic>
          <p:nvPicPr>
            <p:cNvPr id="200" name="Google Shape;200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93619" y="3962400"/>
              <a:ext cx="5798550" cy="2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2907" y="4013200"/>
              <a:ext cx="5797980" cy="224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1"/>
          <p:cNvGrpSpPr/>
          <p:nvPr/>
        </p:nvGrpSpPr>
        <p:grpSpPr>
          <a:xfrm>
            <a:off x="134382" y="3846359"/>
            <a:ext cx="6153489" cy="1235543"/>
            <a:chOff x="661242" y="6432550"/>
            <a:chExt cx="11669807" cy="2343149"/>
          </a:xfrm>
        </p:grpSpPr>
        <p:pic>
          <p:nvPicPr>
            <p:cNvPr id="203" name="Google Shape;203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05525" y="6432550"/>
              <a:ext cx="5825524" cy="224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1242" y="6438900"/>
              <a:ext cx="5857528" cy="2336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31"/>
          <p:cNvGrpSpPr/>
          <p:nvPr/>
        </p:nvGrpSpPr>
        <p:grpSpPr>
          <a:xfrm>
            <a:off x="110519" y="1017727"/>
            <a:ext cx="6201202" cy="1252284"/>
            <a:chOff x="596900" y="1441450"/>
            <a:chExt cx="11760293" cy="2374899"/>
          </a:xfrm>
        </p:grpSpPr>
        <p:pic>
          <p:nvPicPr>
            <p:cNvPr id="206" name="Google Shape;206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13362" y="1441450"/>
              <a:ext cx="5843831" cy="231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6900" y="1999009"/>
              <a:ext cx="5920482" cy="18173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35925" y="1697476"/>
            <a:ext cx="5420852" cy="26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CSCI 566!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Quick admin</a:t>
            </a:r>
            <a:r>
              <a:rPr lang="en"/>
              <a:t>: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There will </a:t>
            </a:r>
            <a:r>
              <a:rPr b="1" lang="en"/>
              <a:t>be no entrance exam</a:t>
            </a:r>
            <a:r>
              <a:rPr lang="en"/>
              <a:t> for this course section.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For remote attendance, check Blackboard for the course Zoom link; </a:t>
            </a:r>
            <a:r>
              <a:rPr b="1" lang="en"/>
              <a:t>if you are sick, attend remotely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The main aims</a:t>
            </a:r>
            <a:r>
              <a:rPr b="1" i="1" lang="en"/>
              <a:t> </a:t>
            </a:r>
            <a:r>
              <a:rPr lang="en"/>
              <a:t>of this class is for you to learn: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about cutting edge work in deep learning applications for natural language processing, robotics, and computer vision; and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those systems are deployed in ways that help </a:t>
            </a:r>
            <a:r>
              <a:rPr b="1" lang="en"/>
              <a:t>and hurt</a:t>
            </a:r>
            <a:r>
              <a:rPr lang="en"/>
              <a:t> people and society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Success Story: Machine Translation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201" y="1017725"/>
            <a:ext cx="3914838" cy="4070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3851719" y="2731189"/>
            <a:ext cx="892175" cy="1154281"/>
          </a:xfrm>
          <a:custGeom>
            <a:rect b="b" l="l" r="r" t="t"/>
            <a:pathLst>
              <a:path extrusionOk="0" h="2188210" w="1270000">
                <a:moveTo>
                  <a:pt x="457198" y="0"/>
                </a:moveTo>
                <a:lnTo>
                  <a:pt x="457198" y="743952"/>
                </a:lnTo>
                <a:lnTo>
                  <a:pt x="0" y="743952"/>
                </a:lnTo>
                <a:lnTo>
                  <a:pt x="0" y="1444143"/>
                </a:lnTo>
                <a:lnTo>
                  <a:pt x="457198" y="1444143"/>
                </a:lnTo>
                <a:lnTo>
                  <a:pt x="457198" y="2188095"/>
                </a:lnTo>
                <a:lnTo>
                  <a:pt x="1270000" y="1094047"/>
                </a:lnTo>
                <a:lnTo>
                  <a:pt x="4571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963" y="1017726"/>
            <a:ext cx="3366425" cy="407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Success</a:t>
            </a:r>
            <a:r>
              <a:rPr b="1" lang="en"/>
              <a:t>*</a:t>
            </a:r>
            <a:r>
              <a:rPr lang="en"/>
              <a:t> Story: Machine Translation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90537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/>
          <p:nvPr/>
        </p:nvSpPr>
        <p:spPr>
          <a:xfrm>
            <a:off x="0" y="486330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Evaluating Gender Bias in Machine Translation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(2019)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00" y="2916000"/>
            <a:ext cx="5385151" cy="10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5250" y="1481375"/>
            <a:ext cx="5575326" cy="167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NLP with Deep Learning: Text Classification</a:t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051" y="1097099"/>
            <a:ext cx="6857998" cy="3557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NLP with Deep Learning: Text Summarization</a:t>
            </a:r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949" y="1303377"/>
            <a:ext cx="7694975" cy="33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NLP with Deep Learning: Dialogue Systems</a:t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300" y="1195224"/>
            <a:ext cx="7169026" cy="36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NLP with Deep Learning</a:t>
            </a:r>
            <a:r>
              <a:rPr b="1" lang="en"/>
              <a:t>*</a:t>
            </a:r>
            <a:r>
              <a:rPr lang="en"/>
              <a:t>: Question Answering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51" y="1205400"/>
            <a:ext cx="7481976" cy="36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NLP with Deep Learning</a:t>
            </a:r>
            <a:r>
              <a:rPr b="1" lang="en"/>
              <a:t>*</a:t>
            </a:r>
            <a:r>
              <a:rPr lang="en"/>
              <a:t>: Question Answering</a:t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702" y="1443897"/>
            <a:ext cx="5867060" cy="355017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61725" y="1331475"/>
            <a:ext cx="30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Knowledge Graph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Extremely Large Models Have Seen Many Tasks</a:t>
            </a:r>
            <a:endParaRPr/>
          </a:p>
        </p:txBody>
      </p:sp>
      <p:sp>
        <p:nvSpPr>
          <p:cNvPr id="262" name="Google Shape;262;p39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https://openai.com/blog/chatgpt/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3" name="Google Shape;263;p3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25" y="1017725"/>
            <a:ext cx="3792073" cy="375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4391225" y="1152475"/>
            <a:ext cx="469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“In context learning” is an emerging paradigm for getting large language models (LLMs) to do specific tasks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some ways, new LLMs “subsume” existing task-specific architectures even more than DL generally did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What Field Did Deep Learning First Gain Traction?</a:t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Computer Vision!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AlexNet (2012)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ImageNet image classification challenge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kind of </a:t>
            </a:r>
            <a:r>
              <a:rPr b="1" lang="en"/>
              <a:t>model</a:t>
            </a:r>
            <a:r>
              <a:rPr lang="en"/>
              <a:t> </a:t>
            </a:r>
            <a:r>
              <a:rPr lang="en"/>
              <a:t>is AlexNet? (We haven’t said the magic words yet…)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AlexNet is a Deep Neural Network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Specifically: Deep, Artificial, Feed-forward Neural Network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Borrows</a:t>
            </a:r>
            <a:r>
              <a:rPr b="1" lang="en"/>
              <a:t>*</a:t>
            </a:r>
            <a:r>
              <a:rPr lang="en"/>
              <a:t> Terminology from Neuroscience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11700" y="1152475"/>
            <a:ext cx="8520600" cy="3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Brains are complex, interconnected networks of neurons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Neurons are connected via dendritic spines and communicate through </a:t>
            </a:r>
            <a:r>
              <a:rPr lang="en"/>
              <a:t>chemical</a:t>
            </a:r>
            <a:r>
              <a:rPr lang="en"/>
              <a:t> and electrical synapses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“Artificial neural networks” was an early term coined for binary variables “activated” by signals from other binary variables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a “feed forward neural network”, those variables are activated in order from input to output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“deep neural network” has sequenced input/output layers</a:t>
            </a:r>
            <a:endParaRPr/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11700" y="4638125"/>
            <a:ext cx="85206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*</a:t>
            </a:r>
            <a:r>
              <a:rPr lang="en"/>
              <a:t>Abuses, one might say. </a:t>
            </a:r>
            <a:endParaRPr/>
          </a:p>
        </p:txBody>
      </p:sp>
      <p:pic>
        <p:nvPicPr>
          <p:cNvPr id="278" name="Google Shape;278;p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93" y="1017722"/>
            <a:ext cx="4394308" cy="37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CSCI 566!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course is still evolving and we are trying out some new things this time.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syllabus, course policy, and grading details may change over the semester.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It will be fun but challenging!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Our main organizing tool will be </a:t>
            </a:r>
            <a:r>
              <a:rPr b="1" lang="en"/>
              <a:t>Piazza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Website: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https://csci566-spring2023.github.io/</a:t>
            </a:r>
            <a:r>
              <a:rPr lang="en"/>
              <a:t> </a:t>
            </a:r>
            <a:r>
              <a:rPr b="1" lang="en"/>
              <a:t>  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Piazza: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https://piazza.com/usc/spring2023/csci566/info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Origins of Deep Learning via Neural Networks in 3 Slides</a:t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2531" y="1296580"/>
            <a:ext cx="4023439" cy="280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/>
          <p:nvPr/>
        </p:nvSpPr>
        <p:spPr>
          <a:xfrm>
            <a:off x="25" y="4691050"/>
            <a:ext cx="9144000" cy="452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Fukushima, Kunihiko. </a:t>
            </a: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Neocognitron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: A self-organizing neural network model for a mechanism of visual pattern recognition.  Competition and cooperation in neural nets </a:t>
            </a: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1982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670" y="1134838"/>
            <a:ext cx="4363330" cy="312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Origins</a:t>
            </a:r>
            <a:r>
              <a:rPr lang="en"/>
              <a:t> of Deep Learning via Neural Networks in 3 Slides</a:t>
            </a:r>
            <a:endParaRPr/>
          </a:p>
        </p:txBody>
      </p:sp>
      <p:sp>
        <p:nvSpPr>
          <p:cNvPr id="292" name="Google Shape;292;p43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Y. LeCun, et. al. Handwritten digit recognition with a </a:t>
            </a: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back-propagation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network. NeurIPS </a:t>
            </a: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1989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3" name="Google Shape;293;p43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400" y="1178200"/>
            <a:ext cx="481965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55350" y="2645299"/>
            <a:ext cx="6730924" cy="1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Origins</a:t>
            </a:r>
            <a:r>
              <a:rPr lang="en"/>
              <a:t> of Deep Learning via Neural Networks in 3 Slides</a:t>
            </a:r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 Krizhevsky, et. al. ImageNet Classification with </a:t>
            </a: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Deep Convolutional Neural Networks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. NeurIPS </a:t>
            </a: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2012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725" y="1066950"/>
            <a:ext cx="4366474" cy="36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45674" y="2421850"/>
            <a:ext cx="6592525" cy="2119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r>
              <a:rPr b="1" lang="en"/>
              <a:t> </a:t>
            </a:r>
            <a:r>
              <a:rPr lang="en"/>
              <a:t>for Vision: Object Detection</a:t>
            </a:r>
            <a:endParaRPr/>
          </a:p>
        </p:txBody>
      </p:sp>
      <p:pic>
        <p:nvPicPr>
          <p:cNvPr id="308" name="Google Shape;30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794" y="1421359"/>
            <a:ext cx="6877379" cy="3432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r>
              <a:rPr b="1" lang="en"/>
              <a:t> </a:t>
            </a:r>
            <a:r>
              <a:rPr lang="en"/>
              <a:t>for Vision: Object Segmentation</a:t>
            </a:r>
            <a:endParaRPr/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0008" y="1212928"/>
            <a:ext cx="5423991" cy="366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r>
              <a:rPr b="1" lang="en"/>
              <a:t> </a:t>
            </a:r>
            <a:r>
              <a:rPr lang="en"/>
              <a:t>for Vision: Depth Estimation</a:t>
            </a:r>
            <a:endParaRPr/>
          </a:p>
        </p:txBody>
      </p:sp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5400"/>
            <a:ext cx="8839200" cy="33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7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DIODE: A Dense Indoor and Outdoor DEpth Dataset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r>
              <a:rPr b="1" lang="en"/>
              <a:t> </a:t>
            </a:r>
            <a:r>
              <a:rPr lang="en"/>
              <a:t>for Vision: Multi-Task Processing</a:t>
            </a:r>
            <a:endParaRPr/>
          </a:p>
        </p:txBody>
      </p:sp>
      <p:sp>
        <p:nvSpPr>
          <p:cNvPr id="327" name="Google Shape;327;p48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MultiMAE: Multi-modal Multi-task Masked Autoencoders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913" y="1017725"/>
            <a:ext cx="6640166" cy="373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r>
              <a:rPr b="1" lang="en"/>
              <a:t> </a:t>
            </a:r>
            <a:r>
              <a:rPr lang="en"/>
              <a:t>for Vision: Generation</a:t>
            </a:r>
            <a:endParaRPr/>
          </a:p>
        </p:txBody>
      </p:sp>
      <p:sp>
        <p:nvSpPr>
          <p:cNvPr id="334" name="Google Shape;334;p49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AI Art Gallery. NeurIPS Workshop on Machine Learning for Creativity and Design 2020.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825" y="991272"/>
            <a:ext cx="5822362" cy="37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Robotics: Mapping</a:t>
            </a:r>
            <a:endParaRPr/>
          </a:p>
        </p:txBody>
      </p:sp>
      <p:sp>
        <p:nvSpPr>
          <p:cNvPr id="341" name="Google Shape;341;p50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Learning to Explore using Active Neural SLAM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2" name="Google Shape;3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00" y="1176451"/>
            <a:ext cx="8215624" cy="22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8400" y="1708000"/>
            <a:ext cx="54197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Robotics: Manipulation</a:t>
            </a:r>
            <a:endParaRPr/>
          </a:p>
        </p:txBody>
      </p:sp>
      <p:sp>
        <p:nvSpPr>
          <p:cNvPr id="349" name="Google Shape;349;p51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Learning Dexterous In-Hand Manipulation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0" name="Google Shape;350;p51"/>
          <p:cNvPicPr preferRelativeResize="0"/>
          <p:nvPr/>
        </p:nvPicPr>
        <p:blipFill rotWithShape="1">
          <a:blip r:embed="rId4">
            <a:alphaModFix/>
          </a:blip>
          <a:srcRect b="36584" l="0" r="0" t="6046"/>
          <a:stretch/>
        </p:blipFill>
        <p:spPr>
          <a:xfrm>
            <a:off x="73025" y="1017725"/>
            <a:ext cx="6734275" cy="37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1"/>
          <p:cNvPicPr preferRelativeResize="0"/>
          <p:nvPr/>
        </p:nvPicPr>
        <p:blipFill rotWithShape="1">
          <a:blip r:embed="rId4">
            <a:alphaModFix/>
          </a:blip>
          <a:srcRect b="0" l="0" r="0" t="67334"/>
          <a:stretch/>
        </p:blipFill>
        <p:spPr>
          <a:xfrm>
            <a:off x="84024" y="994868"/>
            <a:ext cx="6471700" cy="204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/>
          <p:cNvPicPr preferRelativeResize="0"/>
          <p:nvPr/>
        </p:nvPicPr>
        <p:blipFill/>
        <p:spPr>
          <a:xfrm>
            <a:off x="1075775" y="2365949"/>
            <a:ext cx="7962422" cy="23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Preparation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Proficiency in Python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College calculus, linear algebra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Probability and statistics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Equivalent knowledge of CSCI 567 (Machine Learning)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Online course may or may not be sufficient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(Bonus) experience with cloud compute services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Vision: VQA</a:t>
            </a:r>
            <a:endParaRPr/>
          </a:p>
        </p:txBody>
      </p:sp>
      <p:sp>
        <p:nvSpPr>
          <p:cNvPr id="358" name="Google Shape;358;p52"/>
          <p:cNvSpPr txBox="1"/>
          <p:nvPr>
            <p:ph idx="1" type="body"/>
          </p:nvPr>
        </p:nvSpPr>
        <p:spPr>
          <a:xfrm>
            <a:off x="311700" y="1152475"/>
            <a:ext cx="85206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Visual Question Answering</a:t>
            </a:r>
            <a:endParaRPr/>
          </a:p>
        </p:txBody>
      </p:sp>
      <p:sp>
        <p:nvSpPr>
          <p:cNvPr id="359" name="Google Shape;359;p52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https://visualqa.org/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0" name="Google Shape;36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100" y="1680550"/>
            <a:ext cx="5263201" cy="296055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2"/>
          <p:cNvSpPr/>
          <p:nvPr/>
        </p:nvSpPr>
        <p:spPr>
          <a:xfrm>
            <a:off x="4430767" y="1680549"/>
            <a:ext cx="2380500" cy="1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2"/>
          <p:cNvSpPr/>
          <p:nvPr/>
        </p:nvSpPr>
        <p:spPr>
          <a:xfrm>
            <a:off x="1836925" y="1918200"/>
            <a:ext cx="1040400" cy="1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2"/>
          <p:cNvSpPr/>
          <p:nvPr/>
        </p:nvSpPr>
        <p:spPr>
          <a:xfrm>
            <a:off x="2953531" y="2072728"/>
            <a:ext cx="1040400" cy="9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2"/>
          <p:cNvSpPr/>
          <p:nvPr/>
        </p:nvSpPr>
        <p:spPr>
          <a:xfrm>
            <a:off x="3056125" y="1918200"/>
            <a:ext cx="1040400" cy="1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2"/>
          <p:cNvSpPr/>
          <p:nvPr/>
        </p:nvSpPr>
        <p:spPr>
          <a:xfrm>
            <a:off x="4476500" y="1918200"/>
            <a:ext cx="2220900" cy="1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2"/>
          <p:cNvSpPr/>
          <p:nvPr/>
        </p:nvSpPr>
        <p:spPr>
          <a:xfrm>
            <a:off x="1787159" y="3241100"/>
            <a:ext cx="5089200" cy="1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Vision: Captioning</a:t>
            </a:r>
            <a:endParaRPr/>
          </a:p>
        </p:txBody>
      </p:sp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1700" y="3964700"/>
            <a:ext cx="85206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Modern flashy systems don’t do image-to-text, but instead…</a:t>
            </a:r>
            <a:endParaRPr/>
          </a:p>
        </p:txBody>
      </p:sp>
      <p:sp>
        <p:nvSpPr>
          <p:cNvPr id="373" name="Google Shape;373;p53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https://ai.googleblog.com/2014/11/a-picture-is-worth-thousand-coherent.html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4" name="Google Shape;37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616" y="1215047"/>
            <a:ext cx="6111613" cy="245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Vision: Text-to-Image</a:t>
            </a:r>
            <a:endParaRPr/>
          </a:p>
        </p:txBody>
      </p:sp>
      <p:sp>
        <p:nvSpPr>
          <p:cNvPr id="380" name="Google Shape;380;p54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https://imagen.research.google/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238" y="1017725"/>
            <a:ext cx="5561574" cy="37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4"/>
          <p:cNvSpPr/>
          <p:nvPr/>
        </p:nvSpPr>
        <p:spPr>
          <a:xfrm>
            <a:off x="3181098" y="1017722"/>
            <a:ext cx="1390800" cy="19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4"/>
          <p:cNvSpPr/>
          <p:nvPr/>
        </p:nvSpPr>
        <p:spPr>
          <a:xfrm>
            <a:off x="4571904" y="1017722"/>
            <a:ext cx="1390800" cy="19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4"/>
          <p:cNvSpPr/>
          <p:nvPr/>
        </p:nvSpPr>
        <p:spPr>
          <a:xfrm>
            <a:off x="5962704" y="1017722"/>
            <a:ext cx="1390800" cy="19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4"/>
          <p:cNvSpPr/>
          <p:nvPr/>
        </p:nvSpPr>
        <p:spPr>
          <a:xfrm>
            <a:off x="1791250" y="2942225"/>
            <a:ext cx="1390800" cy="1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4"/>
          <p:cNvSpPr/>
          <p:nvPr/>
        </p:nvSpPr>
        <p:spPr>
          <a:xfrm>
            <a:off x="3181100" y="2942225"/>
            <a:ext cx="1390800" cy="1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4"/>
          <p:cNvSpPr/>
          <p:nvPr/>
        </p:nvSpPr>
        <p:spPr>
          <a:xfrm>
            <a:off x="4571900" y="2942225"/>
            <a:ext cx="1390800" cy="1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4"/>
          <p:cNvSpPr/>
          <p:nvPr/>
        </p:nvSpPr>
        <p:spPr>
          <a:xfrm>
            <a:off x="5962700" y="2942225"/>
            <a:ext cx="1390800" cy="1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Vision: Text-to-Image</a:t>
            </a:r>
            <a:endParaRPr/>
          </a:p>
        </p:txBody>
      </p:sp>
      <p:sp>
        <p:nvSpPr>
          <p:cNvPr id="394" name="Google Shape;394;p55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https://www.vice.com/en/article/wxdawn/the-ai-that-draws-what-you-type-is-very-racist-shocking-no-one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04" y="957702"/>
            <a:ext cx="6672616" cy="31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910" y="1296239"/>
            <a:ext cx="6672624" cy="312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8952" y="1666040"/>
            <a:ext cx="5587584" cy="315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Robots: Navigation</a:t>
            </a:r>
            <a:endParaRPr/>
          </a:p>
        </p:txBody>
      </p:sp>
      <p:sp>
        <p:nvSpPr>
          <p:cNvPr id="403" name="Google Shape;403;p56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https://bringmeaspoon.org/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4" name="Google Shape;4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462" y="1062650"/>
            <a:ext cx="3907117" cy="35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Robots: Navigation</a:t>
            </a:r>
            <a:endParaRPr/>
          </a:p>
        </p:txBody>
      </p:sp>
      <p:sp>
        <p:nvSpPr>
          <p:cNvPr id="410" name="Google Shape;410;p57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https://jacobkrantz.github.io/ivln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We establish an instruction-following navigation benchmark (&quot;turn left into the kitchen...&quot;) that benefits from memory that persists over a sequence of many instructions.&#10;&#10;In this video, we show our agent (MapCMA) that constructs a semantic spatial map while following a tour (a sequence) of instruction-following episodes. These examples are in the continuous environments of IVLN-CE.&#10;&#10;After the agent performs an episode (blue video border), it is guided to the correct goal (red video border) and then to the next episode's starting location (green video border).&#10;&#10;Paper: Iterative Vision-and-Language Navigation&#10;Authors: Jacob Krantz*, Shurjo Banerjee*, Wang Zhu, Jason Corso, Peter Anderson, Stefan Lee, and Jesse Thomason&#10;Project Page: https://jacobkrantz.github.io/ivln" id="411" name="Google Shape;411;p57" title="Iterative Vision-and-Language Navigation: Qualitative Example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2675" y="1091124"/>
            <a:ext cx="4931776" cy="369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51" y="1122850"/>
            <a:ext cx="3810974" cy="264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Robots: Pick-and-Place</a:t>
            </a:r>
            <a:endParaRPr/>
          </a:p>
        </p:txBody>
      </p:sp>
      <p:sp>
        <p:nvSpPr>
          <p:cNvPr id="418" name="Google Shape;418;p58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https://say-can.github.io/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9" name="Google Shape;419;p58" title="mosaic_16_demo_white_compa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41275" y="1294150"/>
            <a:ext cx="5155376" cy="28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69463"/>
            <a:ext cx="4452102" cy="274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Robots: Pick-and-Place</a:t>
            </a:r>
            <a:endParaRPr/>
          </a:p>
        </p:txBody>
      </p:sp>
      <p:sp>
        <p:nvSpPr>
          <p:cNvPr id="426" name="Google Shape;426;p59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https://cliport.github.io/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7" name="Google Shape;427;p59" title="10sim_web_teas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75" y="1178250"/>
            <a:ext cx="79187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Robots: Pick-and-Place</a:t>
            </a:r>
            <a:endParaRPr/>
          </a:p>
        </p:txBody>
      </p:sp>
      <p:sp>
        <p:nvSpPr>
          <p:cNvPr id="433" name="Google Shape;433;p60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Robots Enact Malignant Stereotypes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4" name="Google Shape;43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978058" cy="353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 rotWithShape="1">
          <a:blip r:embed="rId5">
            <a:alphaModFix/>
          </a:blip>
          <a:srcRect b="49652" l="0" r="0" t="0"/>
          <a:stretch/>
        </p:blipFill>
        <p:spPr>
          <a:xfrm>
            <a:off x="636200" y="1170125"/>
            <a:ext cx="7871601" cy="17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5">
            <a:alphaModFix/>
          </a:blip>
          <a:srcRect b="0" l="0" r="0" t="50347"/>
          <a:stretch/>
        </p:blipFill>
        <p:spPr>
          <a:xfrm>
            <a:off x="636200" y="2950475"/>
            <a:ext cx="7871601" cy="1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Robots: Pick-and-Place</a:t>
            </a:r>
            <a:endParaRPr/>
          </a:p>
        </p:txBody>
      </p:sp>
      <p:sp>
        <p:nvSpPr>
          <p:cNvPr id="442" name="Google Shape;442;p61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https://www.dailynews.com/2022/11/08/lapd-could-soon-add-boston-dynamics-300k-robot-dog-to-its-arsenal/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p61"/>
          <p:cNvSpPr txBox="1"/>
          <p:nvPr>
            <p:ph idx="1" type="body"/>
          </p:nvPr>
        </p:nvSpPr>
        <p:spPr>
          <a:xfrm>
            <a:off x="311700" y="1152475"/>
            <a:ext cx="8520600" cy="18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you’re thinking, “sure, but that’s an ill-posed command”...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True! Correct behavior is probably to do nothing.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what context might such commands arise from people who don’t know a single thing about machine learned biases?</a:t>
            </a:r>
            <a:endParaRPr/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213" y="1236125"/>
            <a:ext cx="6957573" cy="34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Preparation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Do you know the following…?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Probability and Statistical Learning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Density function, loss function, cross-validation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Supervised Learning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Nearest Neighbor, Kernels, Random Forest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Unsupervised Learning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Clustering, PCA, SVD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not, please take other ML courses first!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For example, CSCI 567: Machine Learning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Medicine: Protein Folding</a:t>
            </a:r>
            <a:endParaRPr/>
          </a:p>
        </p:txBody>
      </p:sp>
      <p:sp>
        <p:nvSpPr>
          <p:cNvPr id="450" name="Google Shape;450;p62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https://alphafold.ebi.ac.uk/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992626" cy="23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175" y="2219700"/>
            <a:ext cx="2611976" cy="24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8071" y="937150"/>
            <a:ext cx="2397854" cy="2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Medicine: </a:t>
            </a:r>
            <a:r>
              <a:rPr lang="en"/>
              <a:t>Compound</a:t>
            </a:r>
            <a:r>
              <a:rPr lang="en"/>
              <a:t> Discovery</a:t>
            </a:r>
            <a:endParaRPr/>
          </a:p>
        </p:txBody>
      </p:sp>
      <p:sp>
        <p:nvSpPr>
          <p:cNvPr id="459" name="Google Shape;459;p63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https://www.theverge.com/2022/3/17/22983197/ai-new-possible-chemical-weapons-generative-models-vx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0" name="Google Shape;46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4" cy="334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You See Deep Learning Today?</a:t>
            </a:r>
            <a:endParaRPr/>
          </a:p>
        </p:txBody>
      </p:sp>
      <p:pic>
        <p:nvPicPr>
          <p:cNvPr id="466" name="Google Shape;4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632" y="1249400"/>
            <a:ext cx="2643382" cy="241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549" y="2571757"/>
            <a:ext cx="3224041" cy="24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4"/>
          <p:cNvPicPr preferRelativeResize="0"/>
          <p:nvPr/>
        </p:nvPicPr>
        <p:blipFill rotWithShape="1">
          <a:blip r:embed="rId5">
            <a:alphaModFix/>
          </a:blip>
          <a:srcRect b="0" l="1344" r="26343" t="20515"/>
          <a:stretch/>
        </p:blipFill>
        <p:spPr>
          <a:xfrm>
            <a:off x="3291825" y="1249400"/>
            <a:ext cx="3990825" cy="214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1599" y="841050"/>
            <a:ext cx="2979850" cy="4213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1327" y="2000238"/>
            <a:ext cx="5330526" cy="18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(Short) History of AI</a:t>
            </a:r>
            <a:endParaRPr/>
          </a:p>
        </p:txBody>
      </p:sp>
      <p:sp>
        <p:nvSpPr>
          <p:cNvPr id="476" name="Google Shape;476;p6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…</a:t>
            </a:r>
            <a:endParaRPr/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1990—2012: Statistical approaches + subfield expertise; hand-engineered feature extraction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Resurgence of probability, focus on uncertainty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General increase in technical depth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Agents and learning systems… “AI Spring”?</a:t>
            </a:r>
            <a:endParaRPr/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2012—2019: Excitement: representation learning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Big data, big compute, neural networks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Some re-unification of subfields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AI used in many industries</a:t>
            </a:r>
            <a:endParaRPr/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2019—...: Overhype and reckless deployment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Massive compute; uncurated, Internet-scraped data at incredible scale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Black-box models behind API paywalls; closed source development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“Move fast and hurt people” philosophy seen across AI-enabled areas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Overhype</a:t>
            </a:r>
            <a:endParaRPr/>
          </a:p>
        </p:txBody>
      </p:sp>
      <p:sp>
        <p:nvSpPr>
          <p:cNvPr id="482" name="Google Shape;482;p66"/>
          <p:cNvSpPr txBox="1"/>
          <p:nvPr>
            <p:ph idx="1" type="body"/>
          </p:nvPr>
        </p:nvSpPr>
        <p:spPr>
          <a:xfrm>
            <a:off x="311700" y="1152475"/>
            <a:ext cx="85206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2019—...: Overhype and reckless deployment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What’s a concrete indicator of overhype?</a:t>
            </a:r>
            <a:endParaRPr/>
          </a:p>
        </p:txBody>
      </p:sp>
      <p:sp>
        <p:nvSpPr>
          <p:cNvPr id="483" name="Google Shape;483;p66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Tech Layoffs Are Happening Faster Than at Any Time During the Pandemic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4" name="Google Shape;48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75" y="2067687"/>
            <a:ext cx="8274099" cy="26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Up: What’s Artificial Intelligence?</a:t>
            </a:r>
            <a:endParaRPr/>
          </a:p>
        </p:txBody>
      </p:sp>
      <p:sp>
        <p:nvSpPr>
          <p:cNvPr id="490" name="Google Shape;49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does </a:t>
            </a:r>
            <a:r>
              <a:rPr i="1" lang="en"/>
              <a:t>intelligence</a:t>
            </a:r>
            <a:r>
              <a:rPr lang="en"/>
              <a:t> mean in the context of a software or hardware system?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There’s really not a good answer to this! “AI” is a misleading name but it’s the one that stuck.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“the theory and development of computer systems able to perform tasks that normally require human intelligence, such as visual perception, speech recognition, decision-making, and translation between languages.”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Approach AI-related Applications?</a:t>
            </a:r>
            <a:endParaRPr/>
          </a:p>
        </p:txBody>
      </p:sp>
      <p:sp>
        <p:nvSpPr>
          <p:cNvPr id="496" name="Google Shape;496;p68"/>
          <p:cNvSpPr txBox="1"/>
          <p:nvPr>
            <p:ph idx="1" type="body"/>
          </p:nvPr>
        </p:nvSpPr>
        <p:spPr>
          <a:xfrm>
            <a:off x="311700" y="1152475"/>
            <a:ext cx="8520600" cy="3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That’s our history of AI!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Historically, rule-based </a:t>
            </a:r>
            <a:r>
              <a:rPr lang="en"/>
              <a:t>systems</a:t>
            </a:r>
            <a:r>
              <a:rPr lang="en"/>
              <a:t> that automated the combination of human-entered data and logical inference rules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With a surge of interest in statistics and uncertainty, predicting what might be true of data given what we’ve seen so far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Machine Learning methods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Machine learning in NLP, vision, and robotics remained partially symbolic, combinations of logical rules and hand-extracted features over which to learn functions (e.g., linear classifiers)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Deep Learning Fit into AI?</a:t>
            </a:r>
            <a:endParaRPr/>
          </a:p>
        </p:txBody>
      </p:sp>
      <p:sp>
        <p:nvSpPr>
          <p:cNvPr id="502" name="Google Shape;502;p69"/>
          <p:cNvSpPr txBox="1"/>
          <p:nvPr>
            <p:ph idx="1" type="body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Deep learning is a </a:t>
            </a:r>
            <a:r>
              <a:rPr i="1" lang="en"/>
              <a:t>subset</a:t>
            </a:r>
            <a:r>
              <a:rPr lang="en"/>
              <a:t> of methods for </a:t>
            </a:r>
            <a:r>
              <a:rPr i="1" lang="en"/>
              <a:t>function approximation</a:t>
            </a:r>
            <a:r>
              <a:rPr lang="en"/>
              <a:t>, with parameters adjusted via standard methods of </a:t>
            </a:r>
            <a:r>
              <a:rPr i="1" lang="en"/>
              <a:t>machine learning</a:t>
            </a:r>
            <a:r>
              <a:rPr lang="en"/>
              <a:t> like </a:t>
            </a:r>
            <a:r>
              <a:rPr i="1" lang="en"/>
              <a:t>gradient descent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Is “deep learning” a subset of “AI”?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 computer system is a form of AI based on the applications it performs, not by its methods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Many AI applications utilize deep learning, as we have seen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So Deep Learning is a subset of Machine Learning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Machine Learning is a </a:t>
            </a:r>
            <a:r>
              <a:rPr i="1" lang="en"/>
              <a:t>method</a:t>
            </a:r>
            <a:r>
              <a:rPr lang="en"/>
              <a:t> for building AI systems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Deep Learning Fit into AI?</a:t>
            </a:r>
            <a:endParaRPr/>
          </a:p>
        </p:txBody>
      </p:sp>
      <p:sp>
        <p:nvSpPr>
          <p:cNvPr id="508" name="Google Shape;508;p70"/>
          <p:cNvSpPr txBox="1"/>
          <p:nvPr>
            <p:ph idx="1" type="body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Deep learning stands out from “classical” machine learning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End-to-end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</a:t>
            </a:r>
            <a:r>
              <a:rPr i="1" lang="en"/>
              <a:t>function</a:t>
            </a:r>
            <a:r>
              <a:rPr lang="en"/>
              <a:t> we are approximating to map inputs X to outputs Y includes the </a:t>
            </a:r>
            <a:r>
              <a:rPr i="1" lang="en"/>
              <a:t>features</a:t>
            </a:r>
            <a:r>
              <a:rPr lang="en"/>
              <a:t> with which we represent X and 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classical ML, feature extraction was, to one degree or another, hand-engineered: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Color bins for images; bag-of-words vectors for words; …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With end-to-end learning, combining information from multiple input sources (images, text, robots, …) is more straightforward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514" name="Google Shape;51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Some light administrative notes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A flavor of Deep Learning and its Applications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Class survey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Course organization, assignments, and what to expect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Realities to Contend With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We’re in person today; who knows for how long.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3 hours and 20 minutes is longer than anyone can maintain close attention to a lecture or speaker. It’s totally insane.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We’ll take a 10m break every 60m for a 3 part session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is my first time teaching an MS course.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To the degree possible, my goal is to make 566 an engaging lecture and discussion course where you also make progress on project you find genuinely interesting.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Survey - Quiz 0</a:t>
            </a:r>
            <a:endParaRPr/>
          </a:p>
        </p:txBody>
      </p:sp>
      <p:sp>
        <p:nvSpPr>
          <p:cNvPr id="520" name="Google Shape;520;p72"/>
          <p:cNvSpPr txBox="1"/>
          <p:nvPr>
            <p:ph idx="1" type="body"/>
          </p:nvPr>
        </p:nvSpPr>
        <p:spPr>
          <a:xfrm>
            <a:off x="311700" y="1152475"/>
            <a:ext cx="85206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This survey will h</a:t>
            </a:r>
            <a:r>
              <a:rPr lang="en"/>
              <a:t>elp us gauge the experience and technical proficiency of the student body at the beginning of the semester to better assess student needs and tweak the course organization as needed.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Also gives us a chance to use Google Forms in the format we’ll later use for our pop-up quizzes during some lectures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More on that when we go through course expectations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Survey - Quiz 0</a:t>
            </a:r>
            <a:endParaRPr/>
          </a:p>
        </p:txBody>
      </p:sp>
      <p:sp>
        <p:nvSpPr>
          <p:cNvPr id="526" name="Google Shape;526;p73"/>
          <p:cNvSpPr txBox="1"/>
          <p:nvPr>
            <p:ph idx="1" type="body"/>
          </p:nvPr>
        </p:nvSpPr>
        <p:spPr>
          <a:xfrm>
            <a:off x="311700" y="1152475"/>
            <a:ext cx="85206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survey can be accessed via Piazza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Piazza → Resources → Pop-up Quizzes → Quiz 0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Or directly via this link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https://forms.gle/M2AV1BwZyq84HNcq5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Degree Level - What degree are you currently pursuing?</a:t>
            </a:r>
            <a:endParaRPr/>
          </a:p>
        </p:txBody>
      </p:sp>
      <p:sp>
        <p:nvSpPr>
          <p:cNvPr id="532" name="Google Shape;53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Undergraduate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Masters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PhD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department with which you’re affiliated</a:t>
            </a:r>
            <a:endParaRPr/>
          </a:p>
        </p:txBody>
      </p:sp>
      <p:sp>
        <p:nvSpPr>
          <p:cNvPr id="538" name="Google Shape;53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Computer Science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Electrical Engineering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Mechanical Engineering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Engineering (Other)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Arts &amp; Sciences (Other)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Medical (Other)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Business (Other)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 Background</a:t>
            </a:r>
            <a:endParaRPr/>
          </a:p>
        </p:txBody>
      </p:sp>
      <p:sp>
        <p:nvSpPr>
          <p:cNvPr id="544" name="Google Shape;544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Fluent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Intermediate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Beginner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None</a:t>
            </a:r>
            <a:br>
              <a:rPr lang="en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[open] List the other programming languages in which you are fluent or intermediate, if any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Programming Background</a:t>
            </a:r>
            <a:endParaRPr/>
          </a:p>
        </p:txBody>
      </p:sp>
      <p:sp>
        <p:nvSpPr>
          <p:cNvPr id="550" name="Google Shape;550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Fluent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Intermediate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Beginner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None</a:t>
            </a:r>
            <a:br>
              <a:rPr lang="en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[open] List other deep learning frameworks in which you are fluent or intermediate, if any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Programming with Respect to Deep Learning</a:t>
            </a:r>
            <a:endParaRPr/>
          </a:p>
        </p:txBody>
      </p:sp>
      <p:sp>
        <p:nvSpPr>
          <p:cNvPr id="556" name="Google Shape;556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Know multiple state-of-the-art topics (e.g., Transformers, CNNs, RNNs, A3C, Diffusion)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Have worked with one or two topics in this space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Have heard some of these terms before but no working experience yet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None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Background</a:t>
            </a:r>
            <a:endParaRPr/>
          </a:p>
        </p:txBody>
      </p:sp>
      <p:sp>
        <p:nvSpPr>
          <p:cNvPr id="562" name="Google Shape;562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Have done research involving machine learning (applied or theoretical)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Have taken courses related to machine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None yet</a:t>
            </a:r>
            <a:br>
              <a:rPr lang="en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[Open response] Briefly describe any Machine Learning and other relevant coursework/preparation you've undertaken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Research Background</a:t>
            </a:r>
            <a:endParaRPr/>
          </a:p>
        </p:txBody>
      </p:sp>
      <p:sp>
        <p:nvSpPr>
          <p:cNvPr id="568" name="Google Shape;568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Have been involved in multiple AI-related research projects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Have worked on at least one AI-related research project in the past (or currently)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Have some research experience in CS, but not AI specifically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Have some research experience outside CS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 research experience yet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574" name="Google Shape;57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Some light administrative notes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A flavor of Deep Learning and its Applications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Class survey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Course organization, assignments, and what to expect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Staff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26538" y="2330400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Deqing Fu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26538" y="4249175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Tejas Srinivasan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5941388" y="4249175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Bingjie Tang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5836225" y="2330400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Gautam Salhotra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7" y="1107175"/>
            <a:ext cx="1223225" cy="12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688" y="2330400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Jesse Thomason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075" y="1107175"/>
            <a:ext cx="1223225" cy="12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375" y="3025949"/>
            <a:ext cx="1223224" cy="122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1514" y="1107175"/>
            <a:ext cx="1436970" cy="122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3233" y="3025950"/>
            <a:ext cx="1223224" cy="12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2"/>
          <p:cNvSpPr/>
          <p:nvPr/>
        </p:nvSpPr>
        <p:spPr>
          <a:xfrm rot="-5400000">
            <a:off x="3061750" y="2722250"/>
            <a:ext cx="2675700" cy="885000"/>
          </a:xfrm>
          <a:prstGeom prst="triangle">
            <a:avLst>
              <a:gd fmla="val 28533" name="adj"/>
            </a:avLst>
          </a:prstGeom>
          <a:solidFill>
            <a:srgbClr val="0000FF">
              <a:alpha val="107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Deliverables</a:t>
            </a:r>
            <a:endParaRPr/>
          </a:p>
        </p:txBody>
      </p:sp>
      <p:graphicFrame>
        <p:nvGraphicFramePr>
          <p:cNvPr id="581" name="Google Shape;581;p82"/>
          <p:cNvGraphicFramePr/>
          <p:nvPr/>
        </p:nvGraphicFramePr>
        <p:xfrm>
          <a:off x="311700" y="182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{441E5305-46CD-4489-B612-A73767B327A5}</a:tableStyleId>
              </a:tblPr>
              <a:tblGrid>
                <a:gridCol w="2105025"/>
                <a:gridCol w="1924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Deliverable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Points of the total grade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Pop-up Quizzes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Assignment #1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Assignment #2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Paper presentation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Midterm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Course Project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582" name="Google Shape;582;p82"/>
          <p:cNvGraphicFramePr/>
          <p:nvPr/>
        </p:nvGraphicFramePr>
        <p:xfrm>
          <a:off x="4842100" y="182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{441E5305-46CD-4489-B612-A73767B327A5}</a:tableStyleId>
              </a:tblPr>
              <a:tblGrid>
                <a:gridCol w="2105025"/>
                <a:gridCol w="1924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Deliverable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Points of the project grade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Proposal &amp; Teaming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Pitch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survey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 meetings with TA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Mid-report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Presentation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Report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45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583" name="Google Shape;583;p82"/>
          <p:cNvSpPr/>
          <p:nvPr/>
        </p:nvSpPr>
        <p:spPr>
          <a:xfrm>
            <a:off x="4833424" y="1769800"/>
            <a:ext cx="4111200" cy="290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Pop-up Quizzes (5pts)</a:t>
            </a:r>
            <a:endParaRPr/>
          </a:p>
        </p:txBody>
      </p:sp>
      <p:sp>
        <p:nvSpPr>
          <p:cNvPr id="589" name="Google Shape;589;p83"/>
          <p:cNvSpPr txBox="1"/>
          <p:nvPr>
            <p:ph idx="1" type="body"/>
          </p:nvPr>
        </p:nvSpPr>
        <p:spPr>
          <a:xfrm>
            <a:off x="311700" y="1152475"/>
            <a:ext cx="8520600" cy="3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In-class quizzes administered via Google Forms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Links will be posted to Piazza in the Resources section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These </a:t>
            </a:r>
            <a:r>
              <a:rPr b="1" lang="en"/>
              <a:t>must be completed during class</a:t>
            </a:r>
            <a:r>
              <a:rPr lang="en"/>
              <a:t>; you can think of these quizzes partially as participation credit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</a:t>
            </a:r>
            <a:r>
              <a:rPr lang="en"/>
              <a:t>quiz</a:t>
            </a:r>
            <a:r>
              <a:rPr lang="en"/>
              <a:t> will be worth roughly 5/N points, where N is the number of quizzes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many quizzes will there be?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At least 5, counting today’s Quiz 0.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Maybe more!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#1 and #2 (10pts each)</a:t>
            </a:r>
            <a:endParaRPr/>
          </a:p>
        </p:txBody>
      </p:sp>
      <p:sp>
        <p:nvSpPr>
          <p:cNvPr id="595" name="Google Shape;595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These will be programming assignments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will create and share a github repository you can clone/fork to work through these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Your submission will be executable code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will provide some unit test scripts to make sure parts of your code are working properly before your submission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Presentation</a:t>
            </a:r>
            <a:r>
              <a:rPr lang="en"/>
              <a:t> (10pts)</a:t>
            </a:r>
            <a:endParaRPr/>
          </a:p>
        </p:txBody>
      </p:sp>
      <p:sp>
        <p:nvSpPr>
          <p:cNvPr id="601" name="Google Shape;601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Project teams of 4 people will be formed (more on that soon)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project team will give two 10-min slide presentations, each covering one research paper that is most related/significant to the project.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individual presentation should be given by 2 students from the project team with time split equally between presenters.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Grades on a per-presentation, not per-project team, basis.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 Exam</a:t>
            </a:r>
            <a:r>
              <a:rPr lang="en"/>
              <a:t> (20pts)</a:t>
            </a:r>
            <a:endParaRPr/>
          </a:p>
        </p:txBody>
      </p:sp>
      <p:sp>
        <p:nvSpPr>
          <p:cNvPr id="607" name="Google Shape;607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In-class exam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will distribute a PDF with questions; answers will be submitted via a Google Form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Exam will be “open book” because how could it not be in 2023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However, if you have to search around lecture materials and online for every answer, you’ll run out of time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(45pts)</a:t>
            </a:r>
            <a:endParaRPr/>
          </a:p>
        </p:txBody>
      </p:sp>
      <p:sp>
        <p:nvSpPr>
          <p:cNvPr id="613" name="Google Shape;613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</a:t>
            </a:r>
            <a:r>
              <a:rPr lang="en"/>
              <a:t>orm 4-person teams </a:t>
            </a:r>
            <a:endParaRPr/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Come up with a project idea related to deep learning for AI applications that either: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(1) introduces new technical </a:t>
            </a:r>
            <a:r>
              <a:rPr lang="en"/>
              <a:t>contribution or insight</a:t>
            </a:r>
            <a:r>
              <a:rPr lang="en"/>
              <a:t> to improve deep learning techniques for existing AI applications (e.g., computer vision, NLP, robotics)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(2) tackles a new and interesting problem setting using deep learning that is motivated by the unique problems posed by the application domain;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(3) proposes a new task formulation in the scope of deep learning and creates resources for studying the new task; or 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(4) conducts a systematic analysis on issues (performance, bias, fairness, etc.) of existing deep learning models for a task.</a:t>
            </a:r>
            <a:endParaRPr/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Students can also select from a provided list of project topics but can also come up with their own.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(45pts)</a:t>
            </a:r>
            <a:endParaRPr/>
          </a:p>
        </p:txBody>
      </p:sp>
      <p:sp>
        <p:nvSpPr>
          <p:cNvPr id="619" name="Google Shape;619;p88"/>
          <p:cNvSpPr txBox="1"/>
          <p:nvPr>
            <p:ph idx="1" type="body"/>
          </p:nvPr>
        </p:nvSpPr>
        <p:spPr>
          <a:xfrm>
            <a:off x="311700" y="1152475"/>
            <a:ext cx="453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Lion’s share of course points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Project deadlines roll through the semester and will be your main guideposts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Project teaming starts basically now; look for people with common interests and complementary skills!</a:t>
            </a:r>
            <a:endParaRPr/>
          </a:p>
        </p:txBody>
      </p:sp>
      <p:graphicFrame>
        <p:nvGraphicFramePr>
          <p:cNvPr id="620" name="Google Shape;620;p88"/>
          <p:cNvGraphicFramePr/>
          <p:nvPr/>
        </p:nvGraphicFramePr>
        <p:xfrm>
          <a:off x="4842100" y="114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{441E5305-46CD-4489-B612-A73767B327A5}</a:tableStyleId>
              </a:tblPr>
              <a:tblGrid>
                <a:gridCol w="2105025"/>
                <a:gridCol w="1924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Deliverable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Points of the project grade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Proposal &amp; Teaming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Pitch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survey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 meetings with TA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Mid-report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Presentation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Report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45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- Project Proposal &amp; Teaming (2pts)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Project teaming starts basically now; look for people with common interests and complementary skills!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</a:t>
            </a:r>
            <a:r>
              <a:rPr lang="en"/>
              <a:t>nform the TAs via filling up the online form (one submission for each team); this form will be posted to Piazza.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For project grades, generally whole team receives the same grade for each of these entries.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Proposal: </a:t>
            </a:r>
            <a:r>
              <a:rPr lang="en"/>
              <a:t>5-6 slides on problem (scope &amp; definition) + "today" (status of literature) + challenges + directions to innovate.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We will share a link</a:t>
            </a:r>
            <a:r>
              <a:rPr lang="en"/>
              <a:t> </a:t>
            </a:r>
            <a:r>
              <a:rPr lang="en"/>
              <a:t>to collect the slides.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- Project Pitch (1pt)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project team will spend 4 mins going through 2-3 slides to introduce their project proposal, focusing on the problem statement, main challenges to address, and directions to tackle the problem.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We will give you feedback on your proposal slides that you should incorporate into your pitch deck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- Project Survey Report (5pts)</a:t>
            </a:r>
            <a:endParaRPr/>
          </a:p>
        </p:txBody>
      </p:sp>
      <p:sp>
        <p:nvSpPr>
          <p:cNvPr id="638" name="Google Shape;638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literature survey (e.g., "Related Work" section in a conference paper) of the relevant studies for your proposed problem/topic.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(1) what has been done related to your proposal (an organized view);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(2) what are the limitations or challenges remaining to be solved.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1.5-2 page (double-column) literature review write-up.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Some light administrative notes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flavor of Deep Learning and its </a:t>
            </a:r>
            <a:r>
              <a:rPr lang="en"/>
              <a:t>Applications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Class survey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Course organization, assignments, and what to expect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- </a:t>
            </a:r>
            <a:r>
              <a:rPr lang="en"/>
              <a:t>2 meetings with TA</a:t>
            </a:r>
            <a:r>
              <a:rPr lang="en"/>
              <a:t> (2pts)</a:t>
            </a:r>
            <a:endParaRPr/>
          </a:p>
        </p:txBody>
      </p:sp>
      <p:sp>
        <p:nvSpPr>
          <p:cNvPr id="644" name="Google Shape;644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</a:t>
            </a:r>
            <a:r>
              <a:rPr lang="en"/>
              <a:t>project</a:t>
            </a:r>
            <a:r>
              <a:rPr lang="en"/>
              <a:t> will be assigned a guiding TA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team should meet with their Guide TA at least two times throughout the semester (e.g., during office hours) to solicit feedback on project </a:t>
            </a:r>
            <a:r>
              <a:rPr lang="en"/>
              <a:t>direction</a:t>
            </a:r>
            <a:r>
              <a:rPr lang="en"/>
              <a:t>, ask technical questions, etc.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such meeting contributes up to 1pt to the project grade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These meetings should be </a:t>
            </a:r>
            <a:r>
              <a:rPr i="1" lang="en"/>
              <a:t>structured</a:t>
            </a:r>
            <a:r>
              <a:rPr lang="en"/>
              <a:t>; come ready with both a presentation of what you’ve done so far and what you could use the TA’s advise for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- Midterm Report (12pts)</a:t>
            </a:r>
            <a:endParaRPr/>
          </a:p>
        </p:txBody>
      </p:sp>
      <p:sp>
        <p:nvSpPr>
          <p:cNvPr id="650" name="Google Shape;650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</a:t>
            </a:r>
            <a:r>
              <a:rPr lang="en"/>
              <a:t>etails about the set of initial experiments you have done for the project. </a:t>
            </a:r>
            <a:endParaRPr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Likely, these will involve reproducing the results of a state-of-the-art baseline model for the task of interest with code that you have implemented, or a pilot version of your proposed approach. </a:t>
            </a:r>
            <a:endParaRPr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Talk about the specific dataset(s) you choose to use, the evaluation protocol and metric you decide to have, and the experiment settings. </a:t>
            </a:r>
            <a:endParaRPr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Perform an analysis of what remaining errors this model makes and describe how you plan to create a new model for the final project that will address these errors (i.e., improve over this version). </a:t>
            </a:r>
            <a:endParaRPr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3-page (double-column, excluding references) report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- Final Presentation (8pts)</a:t>
            </a:r>
            <a:endParaRPr/>
          </a:p>
        </p:txBody>
      </p:sp>
      <p:sp>
        <p:nvSpPr>
          <p:cNvPr id="656" name="Google Shape;656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7-min slide-based project presentation to briefly overview your proposed approach, the results obtained so far, and analysis as well as interesting findings.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will share a google slide deck to collect the slides.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All four team members should be involved in the oral presentation of the slides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- Final Report &amp; Project Code (15pts)</a:t>
            </a:r>
            <a:endParaRPr/>
          </a:p>
        </p:txBody>
      </p:sp>
      <p:sp>
        <p:nvSpPr>
          <p:cNvPr id="662" name="Google Shape;662;p95"/>
          <p:cNvSpPr txBox="1"/>
          <p:nvPr>
            <p:ph idx="1" type="body"/>
          </p:nvPr>
        </p:nvSpPr>
        <p:spPr>
          <a:xfrm>
            <a:off x="311700" y="1152475"/>
            <a:ext cx="8520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</a:t>
            </a:r>
            <a:r>
              <a:rPr lang="en"/>
              <a:t>resent your novel contribution, experiments, discussion of results, and what next steps you would pursue in the future.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Format and </a:t>
            </a:r>
            <a:r>
              <a:rPr lang="en"/>
              <a:t>coverage</a:t>
            </a:r>
            <a:r>
              <a:rPr lang="en"/>
              <a:t> will be similar to the midterm report, but with experiments and discussion now complete based on further work since then.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An 8-page (double-column, excluding references) report.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source codebase (github repo) with a README that explains your file structure and sample commands to reproduce experimental results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6"/>
          <p:cNvSpPr/>
          <p:nvPr/>
        </p:nvSpPr>
        <p:spPr>
          <a:xfrm rot="-5400000">
            <a:off x="3061750" y="2722250"/>
            <a:ext cx="2675700" cy="885000"/>
          </a:xfrm>
          <a:prstGeom prst="triangle">
            <a:avLst>
              <a:gd fmla="val 28533" name="adj"/>
            </a:avLst>
          </a:prstGeom>
          <a:solidFill>
            <a:srgbClr val="0000FF">
              <a:alpha val="107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Deliverables</a:t>
            </a:r>
            <a:endParaRPr/>
          </a:p>
        </p:txBody>
      </p:sp>
      <p:graphicFrame>
        <p:nvGraphicFramePr>
          <p:cNvPr id="669" name="Google Shape;669;p96"/>
          <p:cNvGraphicFramePr/>
          <p:nvPr/>
        </p:nvGraphicFramePr>
        <p:xfrm>
          <a:off x="311700" y="182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{441E5305-46CD-4489-B612-A73767B327A5}</a:tableStyleId>
              </a:tblPr>
              <a:tblGrid>
                <a:gridCol w="2105025"/>
                <a:gridCol w="1924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Deliverable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Points of the total grade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Pop-up Quizzes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Assignment #1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Assignment #2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Paper presentation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Midterm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Course Project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670" name="Google Shape;670;p96"/>
          <p:cNvGraphicFramePr/>
          <p:nvPr/>
        </p:nvGraphicFramePr>
        <p:xfrm>
          <a:off x="4842100" y="182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{441E5305-46CD-4489-B612-A73767B327A5}</a:tableStyleId>
              </a:tblPr>
              <a:tblGrid>
                <a:gridCol w="2105025"/>
                <a:gridCol w="1924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Deliverable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Points of the project grade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Proposal &amp; Teaming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Pitch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survey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 meetings with TA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Mid-report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Presentation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Report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45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671" name="Google Shape;671;p96"/>
          <p:cNvSpPr/>
          <p:nvPr/>
        </p:nvSpPr>
        <p:spPr>
          <a:xfrm>
            <a:off x="4833424" y="1769800"/>
            <a:ext cx="4111200" cy="290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Dates and Late Day Tokens</a:t>
            </a:r>
            <a:endParaRPr/>
          </a:p>
        </p:txBody>
      </p:sp>
      <p:sp>
        <p:nvSpPr>
          <p:cNvPr id="677" name="Google Shape;677;p97"/>
          <p:cNvSpPr txBox="1"/>
          <p:nvPr>
            <p:ph idx="1" type="body"/>
          </p:nvPr>
        </p:nvSpPr>
        <p:spPr>
          <a:xfrm>
            <a:off x="311700" y="1152475"/>
            <a:ext cx="8520600" cy="3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Material is always due at 11:59pm PT on the day of the deadline; the late </a:t>
            </a:r>
            <a:r>
              <a:rPr lang="en"/>
              <a:t>penalty is 5% off the total score per day after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student will have </a:t>
            </a:r>
            <a:r>
              <a:rPr b="1" lang="en"/>
              <a:t>5 Late Day Tokens</a:t>
            </a:r>
            <a:r>
              <a:rPr lang="en"/>
              <a:t> to expend as they see fit on any </a:t>
            </a:r>
            <a:r>
              <a:rPr i="1" lang="en"/>
              <a:t>non-presentation-based</a:t>
            </a:r>
            <a:r>
              <a:rPr lang="en"/>
              <a:t> assignments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When you turn something in late, you must leave a note with the assignment specifying how many Late Day Tokens you wish to expend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Tokens are individual, so when using for project-related assignments they must be expended by all team members; team members who do not expend will receive the late penalty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Readings</a:t>
            </a:r>
            <a:endParaRPr/>
          </a:p>
        </p:txBody>
      </p:sp>
      <p:sp>
        <p:nvSpPr>
          <p:cNvPr id="683" name="Google Shape;683;p98"/>
          <p:cNvSpPr txBox="1"/>
          <p:nvPr>
            <p:ph idx="1" type="body"/>
          </p:nvPr>
        </p:nvSpPr>
        <p:spPr>
          <a:xfrm>
            <a:off x="311700" y="1152475"/>
            <a:ext cx="8520600" cy="3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most weeks there are </a:t>
            </a:r>
            <a:r>
              <a:rPr i="1" lang="en"/>
              <a:t>suggested</a:t>
            </a:r>
            <a:r>
              <a:rPr lang="en"/>
              <a:t> readings that will help you deep dive into lecture topics.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Textbooks: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Deep Learning (MIT Press)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Ian Goodfellow, Yoshua Bengio, and Aaron Courville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Free online version is available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http://www.deeplearningbook.org/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Neural Network Methods for Natural Language Processing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Yoav Goldberg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[Jan 13] A Look at January </a:t>
            </a:r>
            <a:endParaRPr/>
          </a:p>
        </p:txBody>
      </p:sp>
      <p:graphicFrame>
        <p:nvGraphicFramePr>
          <p:cNvPr id="689" name="Google Shape;689;p99"/>
          <p:cNvGraphicFramePr/>
          <p:nvPr/>
        </p:nvGraphicFramePr>
        <p:xfrm>
          <a:off x="212707" y="179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{3164740A-84E5-4F2F-B57C-05637B6B4B8C}</a:tableStyleId>
              </a:tblPr>
              <a:tblGrid>
                <a:gridCol w="2011275"/>
                <a:gridCol w="1130875"/>
              </a:tblGrid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Jan 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Jan 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Class!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Jan 27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90" name="Google Shape;690;p99"/>
          <p:cNvPicPr preferRelativeResize="0"/>
          <p:nvPr/>
        </p:nvPicPr>
        <p:blipFill rotWithShape="1">
          <a:blip r:embed="rId3">
            <a:alphaModFix/>
          </a:blip>
          <a:srcRect b="2865" l="0" r="0" t="2874"/>
          <a:stretch/>
        </p:blipFill>
        <p:spPr>
          <a:xfrm>
            <a:off x="3708075" y="1096725"/>
            <a:ext cx="5094624" cy="37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99"/>
          <p:cNvSpPr/>
          <p:nvPr/>
        </p:nvSpPr>
        <p:spPr>
          <a:xfrm>
            <a:off x="7336650" y="3508650"/>
            <a:ext cx="648300" cy="6483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99"/>
          <p:cNvSpPr/>
          <p:nvPr/>
        </p:nvSpPr>
        <p:spPr>
          <a:xfrm>
            <a:off x="7449750" y="2571750"/>
            <a:ext cx="422100" cy="4221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99"/>
          <p:cNvSpPr/>
          <p:nvPr/>
        </p:nvSpPr>
        <p:spPr>
          <a:xfrm>
            <a:off x="7449750" y="3086538"/>
            <a:ext cx="422100" cy="4221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[Jan 13] A Look at February Deliverables</a:t>
            </a:r>
            <a:endParaRPr/>
          </a:p>
        </p:txBody>
      </p:sp>
      <p:graphicFrame>
        <p:nvGraphicFramePr>
          <p:cNvPr id="699" name="Google Shape;699;p100"/>
          <p:cNvGraphicFramePr/>
          <p:nvPr/>
        </p:nvGraphicFramePr>
        <p:xfrm>
          <a:off x="212707" y="179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{3164740A-84E5-4F2F-B57C-05637B6B4B8C}</a:tableStyleId>
              </a:tblPr>
              <a:tblGrid>
                <a:gridCol w="2011275"/>
                <a:gridCol w="1130875"/>
              </a:tblGrid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Teams Formed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Feb 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Assignment 1 Out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Feb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Proposal Due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Feb 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Assignment 1 Due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Feb 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Midterm Exam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Feb 24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00" name="Google Shape;700;p100"/>
          <p:cNvPicPr preferRelativeResize="0"/>
          <p:nvPr/>
        </p:nvPicPr>
        <p:blipFill rotWithShape="1">
          <a:blip r:embed="rId3">
            <a:alphaModFix/>
          </a:blip>
          <a:srcRect b="2865" l="0" r="0" t="2874"/>
          <a:stretch/>
        </p:blipFill>
        <p:spPr>
          <a:xfrm>
            <a:off x="3708075" y="1096725"/>
            <a:ext cx="5094624" cy="37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1" name="Google Shape;701;p100"/>
          <p:cNvGrpSpPr/>
          <p:nvPr/>
        </p:nvGrpSpPr>
        <p:grpSpPr>
          <a:xfrm>
            <a:off x="3357497" y="2004151"/>
            <a:ext cx="4532400" cy="487650"/>
            <a:chOff x="2715075" y="1986800"/>
            <a:chExt cx="4532400" cy="487650"/>
          </a:xfrm>
        </p:grpSpPr>
        <p:sp>
          <p:nvSpPr>
            <p:cNvPr id="702" name="Google Shape;702;p100"/>
            <p:cNvSpPr/>
            <p:nvPr/>
          </p:nvSpPr>
          <p:spPr>
            <a:xfrm>
              <a:off x="6825375" y="2052350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3" name="Google Shape;703;p100"/>
            <p:cNvCxnSpPr>
              <a:stCxn id="702" idx="2"/>
            </p:cNvCxnSpPr>
            <p:nvPr/>
          </p:nvCxnSpPr>
          <p:spPr>
            <a:xfrm rot="10800000">
              <a:off x="2715075" y="1986800"/>
              <a:ext cx="4110300" cy="2766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04" name="Google Shape;704;p100"/>
          <p:cNvGrpSpPr/>
          <p:nvPr/>
        </p:nvGrpSpPr>
        <p:grpSpPr>
          <a:xfrm>
            <a:off x="3357497" y="2394387"/>
            <a:ext cx="4532400" cy="616350"/>
            <a:chOff x="2715075" y="2420413"/>
            <a:chExt cx="4532400" cy="616350"/>
          </a:xfrm>
        </p:grpSpPr>
        <p:sp>
          <p:nvSpPr>
            <p:cNvPr id="705" name="Google Shape;705;p100"/>
            <p:cNvSpPr/>
            <p:nvPr/>
          </p:nvSpPr>
          <p:spPr>
            <a:xfrm>
              <a:off x="6825375" y="2614663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6" name="Google Shape;706;p100"/>
            <p:cNvCxnSpPr>
              <a:stCxn id="705" idx="2"/>
            </p:cNvCxnSpPr>
            <p:nvPr/>
          </p:nvCxnSpPr>
          <p:spPr>
            <a:xfrm rot="10800000">
              <a:off x="2715075" y="2420413"/>
              <a:ext cx="4110300" cy="4053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07" name="Google Shape;707;p100"/>
          <p:cNvGrpSpPr/>
          <p:nvPr/>
        </p:nvGrpSpPr>
        <p:grpSpPr>
          <a:xfrm>
            <a:off x="3340022" y="2776052"/>
            <a:ext cx="4548000" cy="746850"/>
            <a:chOff x="2699480" y="2852252"/>
            <a:chExt cx="4548000" cy="746850"/>
          </a:xfrm>
        </p:grpSpPr>
        <p:sp>
          <p:nvSpPr>
            <p:cNvPr id="708" name="Google Shape;708;p100"/>
            <p:cNvSpPr/>
            <p:nvPr/>
          </p:nvSpPr>
          <p:spPr>
            <a:xfrm>
              <a:off x="6825380" y="3177002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9" name="Google Shape;709;p100"/>
            <p:cNvCxnSpPr>
              <a:stCxn id="708" idx="2"/>
            </p:cNvCxnSpPr>
            <p:nvPr/>
          </p:nvCxnSpPr>
          <p:spPr>
            <a:xfrm rot="10800000">
              <a:off x="2699480" y="2852252"/>
              <a:ext cx="4125900" cy="5358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0" name="Google Shape;710;p100"/>
          <p:cNvGrpSpPr/>
          <p:nvPr/>
        </p:nvGrpSpPr>
        <p:grpSpPr>
          <a:xfrm>
            <a:off x="3348797" y="3201398"/>
            <a:ext cx="4541100" cy="844650"/>
            <a:chOff x="2706375" y="3312300"/>
            <a:chExt cx="4541100" cy="844650"/>
          </a:xfrm>
        </p:grpSpPr>
        <p:sp>
          <p:nvSpPr>
            <p:cNvPr id="711" name="Google Shape;711;p100"/>
            <p:cNvSpPr/>
            <p:nvPr/>
          </p:nvSpPr>
          <p:spPr>
            <a:xfrm>
              <a:off x="6825375" y="3734850"/>
              <a:ext cx="422100" cy="4221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2" name="Google Shape;712;p100"/>
            <p:cNvCxnSpPr>
              <a:stCxn id="711" idx="2"/>
            </p:cNvCxnSpPr>
            <p:nvPr/>
          </p:nvCxnSpPr>
          <p:spPr>
            <a:xfrm rot="10800000">
              <a:off x="2715075" y="3312300"/>
              <a:ext cx="4110300" cy="6336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100"/>
            <p:cNvCxnSpPr>
              <a:stCxn id="711" idx="2"/>
            </p:cNvCxnSpPr>
            <p:nvPr/>
          </p:nvCxnSpPr>
          <p:spPr>
            <a:xfrm rot="10800000">
              <a:off x="2706375" y="3676500"/>
              <a:ext cx="4119000" cy="269400"/>
            </a:xfrm>
            <a:prstGeom prst="straightConnector1">
              <a:avLst/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4" name="Google Shape;714;p100"/>
          <p:cNvSpPr/>
          <p:nvPr/>
        </p:nvSpPr>
        <p:spPr>
          <a:xfrm rot="-366622">
            <a:off x="4627467" y="3658039"/>
            <a:ext cx="3444067" cy="122437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Three weeks to form your project teams; take that step seriously!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Office Hours</a:t>
            </a:r>
            <a:endParaRPr/>
          </a:p>
        </p:txBody>
      </p:sp>
      <p:sp>
        <p:nvSpPr>
          <p:cNvPr id="720" name="Google Shape;720;p101"/>
          <p:cNvSpPr txBox="1"/>
          <p:nvPr>
            <p:ph idx="1" type="body"/>
          </p:nvPr>
        </p:nvSpPr>
        <p:spPr>
          <a:xfrm>
            <a:off x="4726738" y="2330400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Deqing Fu</a:t>
            </a:r>
            <a:endParaRPr/>
          </a:p>
        </p:txBody>
      </p:sp>
      <p:sp>
        <p:nvSpPr>
          <p:cNvPr id="721" name="Google Shape;721;p101"/>
          <p:cNvSpPr txBox="1"/>
          <p:nvPr>
            <p:ph idx="1" type="body"/>
          </p:nvPr>
        </p:nvSpPr>
        <p:spPr>
          <a:xfrm>
            <a:off x="4724457" y="4539425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Tejas Srinivasan</a:t>
            </a:r>
            <a:endParaRPr/>
          </a:p>
        </p:txBody>
      </p:sp>
      <p:sp>
        <p:nvSpPr>
          <p:cNvPr id="722" name="Google Shape;722;p101"/>
          <p:cNvSpPr txBox="1"/>
          <p:nvPr>
            <p:ph idx="1" type="body"/>
          </p:nvPr>
        </p:nvSpPr>
        <p:spPr>
          <a:xfrm>
            <a:off x="6719513" y="2330400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Gautam Salhotra</a:t>
            </a:r>
            <a:endParaRPr/>
          </a:p>
        </p:txBody>
      </p:sp>
      <p:pic>
        <p:nvPicPr>
          <p:cNvPr id="723" name="Google Shape;72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37" y="1107175"/>
            <a:ext cx="1223225" cy="12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01"/>
          <p:cNvSpPr txBox="1"/>
          <p:nvPr>
            <p:ph idx="1" type="body"/>
          </p:nvPr>
        </p:nvSpPr>
        <p:spPr>
          <a:xfrm>
            <a:off x="83088" y="2330400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Jesse Thomason</a:t>
            </a:r>
            <a:endParaRPr/>
          </a:p>
        </p:txBody>
      </p:sp>
      <p:pic>
        <p:nvPicPr>
          <p:cNvPr id="725" name="Google Shape;72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7750" y="1107175"/>
            <a:ext cx="1223225" cy="12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295" y="3316199"/>
            <a:ext cx="1223224" cy="122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1714" y="1107175"/>
            <a:ext cx="1436970" cy="122322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01"/>
          <p:cNvSpPr txBox="1"/>
          <p:nvPr/>
        </p:nvSpPr>
        <p:spPr>
          <a:xfrm>
            <a:off x="83100" y="2724375"/>
            <a:ext cx="2655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 Office Hours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10am-11am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 244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 homework related questions.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9" name="Google Shape;729;p101"/>
          <p:cNvSpPr txBox="1"/>
          <p:nvPr/>
        </p:nvSpPr>
        <p:spPr>
          <a:xfrm>
            <a:off x="2618275" y="1107175"/>
            <a:ext cx="265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Office Hours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HW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questions; project questions &amp; feedback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Week 2, TA office hours will be: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Wednesday Jan 18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3pm-4pm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https://usc.zoom.us/my/salhotra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recurring office hours will be posted to the syllabus, website, and Piazza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0" name="Google Shape;730;p101"/>
          <p:cNvSpPr txBox="1"/>
          <p:nvPr>
            <p:ph idx="1" type="body"/>
          </p:nvPr>
        </p:nvSpPr>
        <p:spPr>
          <a:xfrm>
            <a:off x="6719513" y="4539425"/>
            <a:ext cx="2466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Bingjie Tang</a:t>
            </a:r>
            <a:endParaRPr/>
          </a:p>
        </p:txBody>
      </p:sp>
      <p:pic>
        <p:nvPicPr>
          <p:cNvPr id="731" name="Google Shape;731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1358" y="3316200"/>
            <a:ext cx="1223224" cy="12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Jump Into Lecture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goal of today’s lecture is to show you the wide span of things we’ll cover in this course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We’ll come back for more boring administration at the end of class that is actually super important because it’ll be things like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What you have to turn in this semester and how you’ll be graded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When those things need to be turned in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737" name="Google Shape;737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738" name="Google Shape;738;p102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Introduction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